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MontserratExtraBold-boldItalic.fntdata"/><Relationship Id="rId14" Type="http://schemas.openxmlformats.org/officeDocument/2006/relationships/slide" Target="slides/slide9.xml"/><Relationship Id="rId36" Type="http://schemas.openxmlformats.org/officeDocument/2006/relationships/font" Target="fonts/Montserrat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400"/>
              <a:t>Good afternoon, everyone.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ru" sz="1400"/>
              <a:t>We are excited to present our capstone project on the K-Mismatch Problem and our journey towards its optimal implementation.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ru" sz="1400"/>
              <a:t>I am Vladimir Brustinov, and with me is Nik Lerman.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ru" sz="1400"/>
              <a:t>Let's dive into the details of our work.</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32d1b69d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32d1b69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t>Now, let's look at what we achieved. Our optimizations led to significant performance improvements. We achieved a 14x speedup in index generation, which is crucial for quick data retrieval. Most impressively, we saw a 750,000x speedup in MCS combinations creation. This massive improvement in a critical part of the algorithm contributes significantly to the overall performance gain. </a:t>
            </a:r>
            <a:endParaRPr sz="1500"/>
          </a:p>
          <a:p>
            <a:pPr indent="0" lvl="0" marL="0" rtl="0" algn="l">
              <a:spcBef>
                <a:spcPts val="0"/>
              </a:spcBef>
              <a:spcAft>
                <a:spcPts val="0"/>
              </a:spcAft>
              <a:buClr>
                <a:schemeClr val="dk1"/>
              </a:buClr>
              <a:buSzPts val="1100"/>
              <a:buFont typeface="Arial"/>
              <a:buNone/>
            </a:pPr>
            <a:r>
              <a:rPr lang="ru" sz="1500"/>
              <a:t>[ADD ABOUT THEORETICAL AND ACTUAL GAP]</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32d1b69d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32d1b69d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t>Now, let's look at what we achieved. Our optimizations led to significant performance improvements. We achieved a 14x speedup in index generation, which is crucial for quick data retrieval. Most impressively, we saw a 750,000x speedup in MCS combinations creation. This massive improvement in a critical part of the algorithm contributes significantly to the overall performance gain. </a:t>
            </a:r>
            <a:endParaRPr sz="1500"/>
          </a:p>
          <a:p>
            <a:pPr indent="0" lvl="0" marL="0" rtl="0" algn="l">
              <a:spcBef>
                <a:spcPts val="0"/>
              </a:spcBef>
              <a:spcAft>
                <a:spcPts val="0"/>
              </a:spcAft>
              <a:buClr>
                <a:schemeClr val="dk1"/>
              </a:buClr>
              <a:buSzPts val="1100"/>
              <a:buFont typeface="Arial"/>
              <a:buNone/>
            </a:pPr>
            <a:r>
              <a:rPr lang="ru" sz="1500"/>
              <a:t>[ADD ABOUT THEORETICAL AND ACTUAL GAP]</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32d1b69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32d1b69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32d1b69d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32d1b69d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32d1b69d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32d1b69d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Now, let's see our system in action. This video demonstrates how to use the command-line interface and shows the system's performance on various datasets. Notice how quickly it processes large text files and handles multiple queries efficiently. The command-line interface allows for flexible input of parameters, making it adaptable to different use cases.</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32d1b69d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32d1b69d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This project taught us valuable lessons about optimization strategies. We learned the importance of balancing high-level algorithmic improvements with low-level code optimizations. Cross-platform testing proved crucial, revealing how optimizations can have varying impacts across different environments. Our modular design approach greatly facilitated the optimization process, allowing us to easily benchmark and improve individual components. We also realized the importance of maintaining code readability even in highly optimized sections, crucial for long-term maintenance. Lastly, this project highlighted the value of bridging academic research with industry-focused optimization techniques, inspiring us to seek more such collaborative opportunities in the future.</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32d1b69d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32d1b69d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To conclude, we've significantly optimized the K-Mismatch algorithm, achieving remarkable speedups across various aspects of the system. Our implementation not only improves performance but also ensures cross-platform compatibility and ease of integration. Looking forward, there's potential for further improvements, particularly in [mention specific areas based on your findings]. We believe this work contributes significantly to the field of string matching algorithms and has practical applications in bioinformatics, cybersecurity, and text processing. Thank you for your attention.</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32758da7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32758da7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04851b1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04851b1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9b8dba90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9b8dba9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400"/>
              <a:t>String matching is crucial in various fields such as computational biology, cybersecurity, and text processing.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ru" sz="1400"/>
              <a:t>As string matching becomes more complex, efficient algorithms are needed to handle mismatches effectively.</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Traditional algorithms often struggle with the complexity and efficiency required for real-world applications, especially when mismatches are involved.</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The K-Mismatch Problem addresses this by allowing a specified number of mismatches, making the search more flexible and applicable.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Our main challenge is to achieve high search speeds while minimizing computational power requirements.</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9b8dba90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9b8dba9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400"/>
              <a:t>Let's define the problem:</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Input: A text string T of length n, a pattern string P, and an integer k representing the maximum allowed mismatches.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Output: A list of all positions in the text T where the pattern P occurs with at most k mismatches.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ru" sz="1400"/>
              <a:t>Example from picture</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ru" sz="1400"/>
              <a:t>This problem is significant because it generalizes the exact string matching to more practical scenarios where slight errors or variations are acceptable.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e02df00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e02df00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800">
                <a:solidFill>
                  <a:schemeClr val="dk1"/>
                </a:solidFill>
                <a:latin typeface="Roboto"/>
                <a:ea typeface="Roboto"/>
                <a:cs typeface="Roboto"/>
                <a:sym typeface="Roboto"/>
              </a:rPr>
              <a:t>Given the background, we set out with clear objectives for our system. Our primary goal was to implement the K-Mismatch algorithm with substantial performance improvements. We aimed to utilize advanced C++ features not just for speed, but also to enhance maintainability - a crucial factor for long-term viability. We designed our system to be both integrable into larger software ecosystems and usable as a standalone tool. This dual-purpose design ensures flexibility for various use cases, from research applications to industrial-scale text processing tasks.</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32d1b69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32d1b69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t>Our solution is a comprehensive C++ library with several key modules. The core of our implementation lies in the k_mismatch_search and mcs (Minimal Coverage Set) modules. The k_mismatch_search module contains the main algorithm logic, optimized for speed and efficiency. The mcs module generates and manages the Minimal Coverage Set, a crucial component for filtering potential matches quickly. Supporting these core modules, we have an Input/Output package for efficient data handling, a Build and Configuration package to ensure cross-platform compatibility, and a robust Testing package for maintaining code quality and performance. This modular architecture allows for easy maintenance and future enhancements.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32d1b69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32d1b69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To achieve our goals, we leveraged a modern tech stack. We used Visual Studio Code with the g++14 compiler as our primary development environment. This choice gave us access to C++17 features, which were instrumental in our optimization efforts. For version control, we used Git and GitHub, which facilitated collaborative development and code review processes. We employed various Visual Studio Code extensions for profiling, which helped us identify and address performance bottlenecks. A key decision was using CMake as our build system. CMake's cross-platform configuration capabilities were crucial in ensuring our software runs efficiently on both Windows and Linux environments.</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32d1b69d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32d1b69d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One major hurdle was cache-based optimization. We addressed this by implementing a two-level structure optimized for SIMD operations, significantly reducing cache misses. Parallel processing initially introduced overhead, negating gains on smaller inputs. We solved this with an adaptive parallelization strategy, dynamically adjusting based on input size and available hardware. Cross-platform compatibility was ensured through careful abstraction and CMake configurations. The MCS generation efficiency was a significant bottleneck, which we tackled using bit-parallel operations and dynamic programming techniques. Lastly, processing huge sequential texts required strict resource management to maintain speed without degrading system performance. Each of these challenges pushed us to innovate and optimize at multiple levels of the system architecture.</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32d1b69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32d1b69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t>Now, let's look at what we achieved. Our optimizations led to significant performance improvements. We achieved a 14x speedup in index generation, which is crucial for quick data retrieval. Most impressively, we saw a 750,000x speedup in MCS combinations creation. This massive improvement in a critical part of the algorithm contributes significantly to the overall performance gain. </a:t>
            </a:r>
            <a:endParaRPr sz="1500"/>
          </a:p>
          <a:p>
            <a:pPr indent="0" lvl="0" marL="0" rtl="0" algn="l">
              <a:spcBef>
                <a:spcPts val="0"/>
              </a:spcBef>
              <a:spcAft>
                <a:spcPts val="0"/>
              </a:spcAft>
              <a:buClr>
                <a:schemeClr val="dk1"/>
              </a:buClr>
              <a:buSzPts val="1100"/>
              <a:buFont typeface="Arial"/>
              <a:buNone/>
            </a:pPr>
            <a:r>
              <a:rPr lang="ru" sz="1500"/>
              <a:t>[ADD ABOUT THEORETICAL AND ACTUAL GAP]</a:t>
            </a:r>
            <a:endParaRPr sz="1500"/>
          </a:p>
          <a:p>
            <a:pPr indent="0" lvl="0" marL="0" rtl="0" algn="l">
              <a:spcBef>
                <a:spcPts val="0"/>
              </a:spcBef>
              <a:spcAft>
                <a:spcPts val="0"/>
              </a:spcAft>
              <a:buNone/>
            </a:pPr>
            <a:r>
              <a:t/>
            </a:r>
            <a:endParaRPr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32d1b69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32d1b69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t>Now, let's look at what we achieved. Our optimizations led to significant performance improvements. We achieved a 14x speedup in index generation, which is crucial for quick data retrieval. Most impressively, we saw a 750,000x speedup in MCS combinations creation. This massive improvement in a critical part of the algorithm contributes significantly to the overall performance gain. </a:t>
            </a:r>
            <a:endParaRPr sz="1500"/>
          </a:p>
          <a:p>
            <a:pPr indent="0" lvl="0" marL="0" rtl="0" algn="l">
              <a:spcBef>
                <a:spcPts val="0"/>
              </a:spcBef>
              <a:spcAft>
                <a:spcPts val="0"/>
              </a:spcAft>
              <a:buClr>
                <a:schemeClr val="dk1"/>
              </a:buClr>
              <a:buSzPts val="1100"/>
              <a:buFont typeface="Arial"/>
              <a:buNone/>
            </a:pPr>
            <a:r>
              <a:rPr lang="ru" sz="1500"/>
              <a:t>[ADD ABOUT THEORETICAL AND ACTUAL GAP]</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1" name="Google Shape;11;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49" name="Google Shape;4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
        <p:nvSpPr>
          <p:cNvPr id="50" name="Google Shape;5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
        <p:nvSpPr>
          <p:cNvPr id="52" name="Google Shape;5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 name="Google Shape;55;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 name="Google Shape;59;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 name="Google Shape;60;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 name="Google Shape;61;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2" name="Google Shape;62;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3" name="Google Shape;63;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4" name="Google Shape;64;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5" name="Google Shape;65;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6" name="Google Shape;66;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7" name="Google Shape;6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0" name="Google Shape;70;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71" name="Google Shape;7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4" name="Google Shape;74;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75" name="Google Shape;7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8" name="Google Shape;78;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9" name="Google Shape;79;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0" name="Google Shape;80;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1" name="Google Shape;81;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2" name="Google Shape;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5" name="Google Shape;85;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7" name="Google Shape;87;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9" name="Google Shape;89;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0" name="Google Shape;90;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1" name="Google Shape;9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94" name="Google Shape;94;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95" name="Google Shape;9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8" name="Google Shape;9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5" name="Google Shape;15;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6" name="Google Shape;16;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1" name="Google Shape;10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 name="Google Shape;10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7" name="Google Shape;10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0" name="Google Shape;110;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2" name="Google Shape;112;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3" name="Google Shape;113;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4" name="Google Shape;11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9" name="Google Shape;119;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0" name="Google Shape;120;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1" name="Google Shape;121;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2" name="Google Shape;122;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4" name="Google Shape;124;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5" name="Google Shape;12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8" name="Google Shape;128;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9" name="Google Shape;129;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0" name="Google Shape;130;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1" name="Google Shape;131;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2" name="Google Shape;132;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3" name="Google Shape;13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6" name="Google Shape;136;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7" name="Google Shape;137;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8" name="Google Shape;138;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9" name="Google Shape;139;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6" name="Google Shape;146;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7" name="Google Shape;147;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8" name="Google Shape;14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1" name="Google Shape;151;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2" name="Google Shape;152;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3" name="Google Shape;153;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4" name="Google Shape;154;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5" name="Google Shape;155;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6" name="Google Shape;156;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7" name="Google Shape;157;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8" name="Google Shape;158;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9" name="Google Shape;15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2" name="Google Shape;162;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3" name="Google Shape;16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6" name="Google Shape;166;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7" name="Google Shape;16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 name="Google Shape;20;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0" name="Google Shape;17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1" name="Google Shape;1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4" name="Google Shape;174;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5" name="Google Shape;17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8" name="Google Shape;178;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9" name="Google Shape;179;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ru" sz="1000">
                <a:solidFill>
                  <a:schemeClr val="accent1"/>
                </a:solidFill>
                <a:latin typeface="Montserrat Medium"/>
                <a:ea typeface="Montserrat Medium"/>
                <a:cs typeface="Montserrat Medium"/>
                <a:sym typeface="Montserrat Medium"/>
              </a:rPr>
              <a:t>CREDITS: This presentation template was created by </a:t>
            </a:r>
            <a:r>
              <a:rPr lang="ru"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ru" sz="1000">
                <a:solidFill>
                  <a:schemeClr val="accent1"/>
                </a:solidFill>
                <a:latin typeface="Montserrat Medium"/>
                <a:ea typeface="Montserrat Medium"/>
                <a:cs typeface="Montserrat Medium"/>
                <a:sym typeface="Montserrat Medium"/>
              </a:rPr>
              <a:t>, including icons by </a:t>
            </a:r>
            <a:r>
              <a:rPr lang="ru"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ru" sz="1000">
                <a:solidFill>
                  <a:schemeClr val="accent1"/>
                </a:solidFill>
                <a:latin typeface="Montserrat Medium"/>
                <a:ea typeface="Montserrat Medium"/>
                <a:cs typeface="Montserrat Medium"/>
                <a:sym typeface="Montserrat Medium"/>
              </a:rPr>
              <a:t>, and infographics &amp; images by </a:t>
            </a:r>
            <a:r>
              <a:rPr lang="ru"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ru"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180" name="Google Shape;18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3" name="Google Shape;183;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4" name="Google Shape;18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7" name="Google Shape;187;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8" name="Google Shape;18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 name="Google Shape;25;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6" name="Google Shape;2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 name="Google Shape;32;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33" name="Google Shape;3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36" name="Google Shape;36;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7" name="Google Shape;37;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 name="Google Shape;41;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 name="Google Shape;4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keepthegoal/24-1-D-13.g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rFKpCfQ8bgJ8qeVw8Aepmo7V2FpP-yy8/view" TargetMode="Externa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43.png"/><Relationship Id="rId5" Type="http://schemas.openxmlformats.org/officeDocument/2006/relationships/image" Target="../media/image24.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ctrTitle"/>
          </p:nvPr>
        </p:nvSpPr>
        <p:spPr>
          <a:xfrm>
            <a:off x="860525" y="1825500"/>
            <a:ext cx="7268400" cy="14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K-Mismatch Problem: Simple Library for Complex </a:t>
            </a:r>
            <a:r>
              <a:rPr lang="ru"/>
              <a:t>Problem</a:t>
            </a:r>
            <a:endParaRPr/>
          </a:p>
        </p:txBody>
      </p:sp>
      <p:sp>
        <p:nvSpPr>
          <p:cNvPr id="194" name="Google Shape;194;p36"/>
          <p:cNvSpPr txBox="1"/>
          <p:nvPr>
            <p:ph idx="1" type="subTitle"/>
          </p:nvPr>
        </p:nvSpPr>
        <p:spPr>
          <a:xfrm>
            <a:off x="4718150" y="4329300"/>
            <a:ext cx="4425900" cy="8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Project Number: </a:t>
            </a:r>
            <a:r>
              <a:rPr b="1" lang="ru"/>
              <a:t>24-1-D-13</a:t>
            </a:r>
            <a:endParaRPr b="1"/>
          </a:p>
          <a:p>
            <a:pPr indent="0" lvl="0" marL="0" rtl="0" algn="ctr">
              <a:spcBef>
                <a:spcPts val="0"/>
              </a:spcBef>
              <a:spcAft>
                <a:spcPts val="0"/>
              </a:spcAft>
              <a:buNone/>
            </a:pPr>
            <a:r>
              <a:rPr lang="ru"/>
              <a:t>Supervisor: Dr. Zakharia Frenkel</a:t>
            </a:r>
            <a:endParaRPr/>
          </a:p>
          <a:p>
            <a:pPr indent="0" lvl="0" marL="0" rtl="0" algn="ctr">
              <a:spcBef>
                <a:spcPts val="0"/>
              </a:spcBef>
              <a:spcAft>
                <a:spcPts val="0"/>
              </a:spcAft>
              <a:buNone/>
            </a:pPr>
            <a:r>
              <a:rPr lang="ru"/>
              <a:t>Presenters: </a:t>
            </a:r>
            <a:r>
              <a:rPr lang="ru"/>
              <a:t>Vladimir Brustinov, Nik Lerman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95" name="Google Shape;19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196" name="Google Shape;196;p36"/>
          <p:cNvPicPr preferRelativeResize="0"/>
          <p:nvPr/>
        </p:nvPicPr>
        <p:blipFill>
          <a:blip r:embed="rId3">
            <a:alphaModFix/>
          </a:blip>
          <a:stretch>
            <a:fillRect/>
          </a:stretch>
        </p:blipFill>
        <p:spPr>
          <a:xfrm>
            <a:off x="0" y="0"/>
            <a:ext cx="2404151" cy="567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idx="1" type="body"/>
          </p:nvPr>
        </p:nvSpPr>
        <p:spPr>
          <a:xfrm>
            <a:off x="862300" y="1290950"/>
            <a:ext cx="6102000" cy="148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14x speedup in index generation</a:t>
            </a:r>
            <a:endParaRPr/>
          </a:p>
          <a:p>
            <a:pPr indent="-317500" lvl="0" marL="457200" rtl="0" algn="l">
              <a:lnSpc>
                <a:spcPct val="150000"/>
              </a:lnSpc>
              <a:spcBef>
                <a:spcPts val="0"/>
              </a:spcBef>
              <a:spcAft>
                <a:spcPts val="0"/>
              </a:spcAft>
              <a:buSzPts val="1400"/>
              <a:buChar char="●"/>
            </a:pPr>
            <a:r>
              <a:rPr lang="ru"/>
              <a:t>750,000x speedup in MCS combinations creation</a:t>
            </a:r>
            <a:endParaRPr/>
          </a:p>
          <a:p>
            <a:pPr indent="-317500" lvl="0" marL="457200" rtl="0" algn="l">
              <a:lnSpc>
                <a:spcPct val="150000"/>
              </a:lnSpc>
              <a:spcBef>
                <a:spcPts val="0"/>
              </a:spcBef>
              <a:spcAft>
                <a:spcPts val="0"/>
              </a:spcAft>
              <a:buSzPts val="1400"/>
              <a:buChar char="●"/>
            </a:pPr>
            <a:r>
              <a:rPr b="1" lang="ru"/>
              <a:t>Real time search as close as possible to theoretical predicted improvement naive algorithm</a:t>
            </a:r>
            <a:endParaRPr b="1"/>
          </a:p>
        </p:txBody>
      </p:sp>
      <p:sp>
        <p:nvSpPr>
          <p:cNvPr id="267" name="Google Shape;267;p45"/>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Project Metrics and Achievements</a:t>
            </a:r>
            <a:endParaRPr/>
          </a:p>
        </p:txBody>
      </p:sp>
      <p:sp>
        <p:nvSpPr>
          <p:cNvPr id="268" name="Google Shape;26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69" name="Google Shape;269;p45"/>
          <p:cNvPicPr preferRelativeResize="0"/>
          <p:nvPr/>
        </p:nvPicPr>
        <p:blipFill>
          <a:blip r:embed="rId3">
            <a:alphaModFix/>
          </a:blip>
          <a:stretch>
            <a:fillRect/>
          </a:stretch>
        </p:blipFill>
        <p:spPr>
          <a:xfrm>
            <a:off x="938500" y="2856100"/>
            <a:ext cx="5393700" cy="1442500"/>
          </a:xfrm>
          <a:prstGeom prst="rect">
            <a:avLst/>
          </a:prstGeom>
          <a:noFill/>
          <a:ln>
            <a:noFill/>
          </a:ln>
        </p:spPr>
      </p:pic>
      <p:pic>
        <p:nvPicPr>
          <p:cNvPr id="270" name="Google Shape;270;p45"/>
          <p:cNvPicPr preferRelativeResize="0"/>
          <p:nvPr/>
        </p:nvPicPr>
        <p:blipFill rotWithShape="1">
          <a:blip r:embed="rId4">
            <a:alphaModFix/>
          </a:blip>
          <a:srcRect b="7982" l="8831" r="3464" t="22966"/>
          <a:stretch/>
        </p:blipFill>
        <p:spPr>
          <a:xfrm>
            <a:off x="938500" y="2856100"/>
            <a:ext cx="6102001" cy="1913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Theoretical &amp; Achieved Speedup</a:t>
            </a:r>
            <a:endParaRPr/>
          </a:p>
        </p:txBody>
      </p:sp>
      <p:sp>
        <p:nvSpPr>
          <p:cNvPr id="276" name="Google Shape;27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77" name="Google Shape;277;p46"/>
          <p:cNvPicPr preferRelativeResize="0"/>
          <p:nvPr/>
        </p:nvPicPr>
        <p:blipFill>
          <a:blip r:embed="rId3">
            <a:alphaModFix/>
          </a:blip>
          <a:stretch>
            <a:fillRect/>
          </a:stretch>
        </p:blipFill>
        <p:spPr>
          <a:xfrm>
            <a:off x="3728625" y="3049152"/>
            <a:ext cx="5119175" cy="1700700"/>
          </a:xfrm>
          <a:prstGeom prst="rect">
            <a:avLst/>
          </a:prstGeom>
          <a:noFill/>
          <a:ln>
            <a:noFill/>
          </a:ln>
        </p:spPr>
      </p:pic>
      <p:pic>
        <p:nvPicPr>
          <p:cNvPr id="278" name="Google Shape;278;p46"/>
          <p:cNvPicPr preferRelativeResize="0"/>
          <p:nvPr/>
        </p:nvPicPr>
        <p:blipFill>
          <a:blip r:embed="rId4">
            <a:alphaModFix/>
          </a:blip>
          <a:stretch>
            <a:fillRect/>
          </a:stretch>
        </p:blipFill>
        <p:spPr>
          <a:xfrm>
            <a:off x="3728625" y="1349787"/>
            <a:ext cx="5119175" cy="1641188"/>
          </a:xfrm>
          <a:prstGeom prst="rect">
            <a:avLst/>
          </a:prstGeom>
          <a:noFill/>
          <a:ln>
            <a:noFill/>
          </a:ln>
        </p:spPr>
      </p:pic>
      <p:pic>
        <p:nvPicPr>
          <p:cNvPr id="279" name="Google Shape;279;p46"/>
          <p:cNvPicPr preferRelativeResize="0"/>
          <p:nvPr/>
        </p:nvPicPr>
        <p:blipFill rotWithShape="1">
          <a:blip r:embed="rId5">
            <a:alphaModFix/>
          </a:blip>
          <a:srcRect b="7982" l="8831" r="3464" t="22966"/>
          <a:stretch/>
        </p:blipFill>
        <p:spPr>
          <a:xfrm>
            <a:off x="140424" y="2473025"/>
            <a:ext cx="3534124" cy="110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idx="1" type="body"/>
          </p:nvPr>
        </p:nvSpPr>
        <p:spPr>
          <a:xfrm>
            <a:off x="862300" y="1290950"/>
            <a:ext cx="8183100" cy="2779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Clone the repository:</a:t>
            </a:r>
            <a:endParaRPr/>
          </a:p>
          <a:p>
            <a:pPr indent="-317500" lvl="1" marL="914400" rtl="0" algn="l">
              <a:lnSpc>
                <a:spcPct val="150000"/>
              </a:lnSpc>
              <a:spcBef>
                <a:spcPts val="0"/>
              </a:spcBef>
              <a:spcAft>
                <a:spcPts val="0"/>
              </a:spcAft>
              <a:buSzPts val="1400"/>
              <a:buFont typeface="Courier New"/>
              <a:buChar char="○"/>
            </a:pPr>
            <a:r>
              <a:rPr lang="ru">
                <a:latin typeface="Courier New"/>
                <a:ea typeface="Courier New"/>
                <a:cs typeface="Courier New"/>
                <a:sym typeface="Courier New"/>
              </a:rPr>
              <a:t>git clone </a:t>
            </a:r>
            <a:r>
              <a:rPr lang="ru" u="sng">
                <a:solidFill>
                  <a:schemeClr val="hlink"/>
                </a:solidFill>
                <a:latin typeface="Courier New"/>
                <a:ea typeface="Courier New"/>
                <a:cs typeface="Courier New"/>
                <a:sym typeface="Courier New"/>
                <a:hlinkClick r:id="rId3"/>
              </a:rPr>
              <a:t>https://github.com/keepthegoal/24-1-D-13.git</a:t>
            </a:r>
            <a:endParaRPr>
              <a:latin typeface="Courier New"/>
              <a:ea typeface="Courier New"/>
              <a:cs typeface="Courier New"/>
              <a:sym typeface="Courier New"/>
            </a:endParaRPr>
          </a:p>
          <a:p>
            <a:pPr indent="-317500" lvl="1" marL="914400" rtl="0" algn="l">
              <a:lnSpc>
                <a:spcPct val="150000"/>
              </a:lnSpc>
              <a:spcBef>
                <a:spcPts val="0"/>
              </a:spcBef>
              <a:spcAft>
                <a:spcPts val="0"/>
              </a:spcAft>
              <a:buSzPts val="1400"/>
              <a:buFont typeface="Courier New"/>
              <a:buChar char="○"/>
            </a:pPr>
            <a:r>
              <a:rPr lang="ru">
                <a:latin typeface="Courier New"/>
                <a:ea typeface="Courier New"/>
                <a:cs typeface="Courier New"/>
                <a:sym typeface="Courier New"/>
              </a:rPr>
              <a:t>cd 24-1-D-13</a:t>
            </a:r>
            <a:endParaRPr>
              <a:latin typeface="Courier New"/>
              <a:ea typeface="Courier New"/>
              <a:cs typeface="Courier New"/>
              <a:sym typeface="Courier New"/>
            </a:endParaRPr>
          </a:p>
          <a:p>
            <a:pPr indent="-317500" lvl="0" marL="457200" rtl="0" algn="l">
              <a:lnSpc>
                <a:spcPct val="150000"/>
              </a:lnSpc>
              <a:spcBef>
                <a:spcPts val="0"/>
              </a:spcBef>
              <a:spcAft>
                <a:spcPts val="0"/>
              </a:spcAft>
              <a:buSzPts val="1400"/>
              <a:buChar char="●"/>
            </a:pPr>
            <a:r>
              <a:rPr lang="ru"/>
              <a:t>Create a build directory and navigate to it:</a:t>
            </a:r>
            <a:endParaRPr/>
          </a:p>
          <a:p>
            <a:pPr indent="-317500" lvl="1" marL="914400" rtl="0" algn="l">
              <a:lnSpc>
                <a:spcPct val="150000"/>
              </a:lnSpc>
              <a:spcBef>
                <a:spcPts val="0"/>
              </a:spcBef>
              <a:spcAft>
                <a:spcPts val="0"/>
              </a:spcAft>
              <a:buSzPts val="1400"/>
              <a:buFont typeface="Courier New"/>
              <a:buChar char="○"/>
            </a:pPr>
            <a:r>
              <a:rPr lang="ru">
                <a:latin typeface="Courier New"/>
                <a:ea typeface="Courier New"/>
                <a:cs typeface="Courier New"/>
                <a:sym typeface="Courier New"/>
              </a:rPr>
              <a:t>mkdir build &amp;&amp; cd build</a:t>
            </a:r>
            <a:endParaRPr>
              <a:latin typeface="Courier New"/>
              <a:ea typeface="Courier New"/>
              <a:cs typeface="Courier New"/>
              <a:sym typeface="Courier New"/>
            </a:endParaRPr>
          </a:p>
          <a:p>
            <a:pPr indent="-317500" lvl="0" marL="457200" rtl="0" algn="l">
              <a:lnSpc>
                <a:spcPct val="150000"/>
              </a:lnSpc>
              <a:spcBef>
                <a:spcPts val="0"/>
              </a:spcBef>
              <a:spcAft>
                <a:spcPts val="0"/>
              </a:spcAft>
              <a:buSzPts val="1400"/>
              <a:buChar char="●"/>
            </a:pPr>
            <a:r>
              <a:rPr lang="ru"/>
              <a:t>Configure and build:</a:t>
            </a:r>
            <a:endParaRPr/>
          </a:p>
          <a:p>
            <a:pPr indent="-317500" lvl="1" marL="914400" rtl="0" algn="l">
              <a:lnSpc>
                <a:spcPct val="150000"/>
              </a:lnSpc>
              <a:spcBef>
                <a:spcPts val="0"/>
              </a:spcBef>
              <a:spcAft>
                <a:spcPts val="0"/>
              </a:spcAft>
              <a:buSzPts val="1400"/>
              <a:buFont typeface="Courier New"/>
              <a:buChar char="○"/>
            </a:pPr>
            <a:r>
              <a:rPr lang="ru">
                <a:latin typeface="Courier New"/>
                <a:ea typeface="Courier New"/>
                <a:cs typeface="Courier New"/>
                <a:sym typeface="Courier New"/>
              </a:rPr>
              <a:t>cmake ..</a:t>
            </a:r>
            <a:endParaRPr>
              <a:latin typeface="Courier New"/>
              <a:ea typeface="Courier New"/>
              <a:cs typeface="Courier New"/>
              <a:sym typeface="Courier New"/>
            </a:endParaRPr>
          </a:p>
          <a:p>
            <a:pPr indent="-317500" lvl="1" marL="914400" rtl="0" algn="l">
              <a:lnSpc>
                <a:spcPct val="150000"/>
              </a:lnSpc>
              <a:spcBef>
                <a:spcPts val="0"/>
              </a:spcBef>
              <a:spcAft>
                <a:spcPts val="0"/>
              </a:spcAft>
              <a:buSzPts val="1400"/>
              <a:buChar char="○"/>
            </a:pPr>
            <a:r>
              <a:rPr lang="ru">
                <a:latin typeface="Courier New"/>
                <a:ea typeface="Courier New"/>
                <a:cs typeface="Courier New"/>
                <a:sym typeface="Courier New"/>
              </a:rPr>
              <a:t>cmake --build . --config Release</a:t>
            </a:r>
            <a:r>
              <a:rPr lang="ru"/>
              <a:t> </a:t>
            </a:r>
            <a:endParaRPr/>
          </a:p>
          <a:p>
            <a:pPr indent="-317500" lvl="0" marL="457200" rtl="0" algn="l">
              <a:lnSpc>
                <a:spcPct val="150000"/>
              </a:lnSpc>
              <a:spcBef>
                <a:spcPts val="0"/>
              </a:spcBef>
              <a:spcAft>
                <a:spcPts val="0"/>
              </a:spcAft>
              <a:buSzPts val="1400"/>
              <a:buChar char="●"/>
            </a:pPr>
            <a:r>
              <a:rPr lang="ru"/>
              <a:t>Run the program:</a:t>
            </a:r>
            <a:endParaRPr/>
          </a:p>
          <a:p>
            <a:pPr indent="-304800" lvl="1" marL="914400" rtl="0" algn="l">
              <a:lnSpc>
                <a:spcPct val="150000"/>
              </a:lnSpc>
              <a:spcBef>
                <a:spcPts val="0"/>
              </a:spcBef>
              <a:spcAft>
                <a:spcPts val="0"/>
              </a:spcAft>
              <a:buSzPts val="1200"/>
              <a:buFont typeface="Courier New"/>
              <a:buChar char="○"/>
            </a:pPr>
            <a:r>
              <a:rPr lang="ru" sz="1200">
                <a:latin typeface="Courier New"/>
                <a:ea typeface="Courier New"/>
                <a:cs typeface="Courier New"/>
                <a:sym typeface="Courier New"/>
              </a:rPr>
              <a:t>./k_mismatch_app -t &lt;text_file&gt; -q &lt;queries_file&gt; -m &lt;num of mismatches&gt;</a:t>
            </a:r>
            <a:endParaRPr sz="1200">
              <a:latin typeface="Courier New"/>
              <a:ea typeface="Courier New"/>
              <a:cs typeface="Courier New"/>
              <a:sym typeface="Courier New"/>
            </a:endParaRPr>
          </a:p>
        </p:txBody>
      </p:sp>
      <p:sp>
        <p:nvSpPr>
          <p:cNvPr id="285" name="Google Shape;285;p47"/>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How to use</a:t>
            </a:r>
            <a:endParaRPr/>
          </a:p>
        </p:txBody>
      </p:sp>
      <p:sp>
        <p:nvSpPr>
          <p:cNvPr id="286" name="Google Shape;28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CLI overview</a:t>
            </a:r>
            <a:endParaRPr/>
          </a:p>
        </p:txBody>
      </p:sp>
      <p:sp>
        <p:nvSpPr>
          <p:cNvPr id="292" name="Google Shape;29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93" name="Google Shape;293;p48"/>
          <p:cNvPicPr preferRelativeResize="0"/>
          <p:nvPr/>
        </p:nvPicPr>
        <p:blipFill rotWithShape="1">
          <a:blip r:embed="rId3">
            <a:alphaModFix/>
          </a:blip>
          <a:srcRect b="4778" l="0" r="0" t="7540"/>
          <a:stretch/>
        </p:blipFill>
        <p:spPr>
          <a:xfrm>
            <a:off x="1085850" y="1398375"/>
            <a:ext cx="6972300" cy="234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Demo </a:t>
            </a:r>
            <a:endParaRPr/>
          </a:p>
        </p:txBody>
      </p:sp>
      <p:sp>
        <p:nvSpPr>
          <p:cNvPr id="299" name="Google Shape;29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300" name="Google Shape;300;p49" title="Demo.mp4">
            <a:hlinkClick r:id="rId3"/>
          </p:cNvPr>
          <p:cNvPicPr preferRelativeResize="0"/>
          <p:nvPr/>
        </p:nvPicPr>
        <p:blipFill>
          <a:blip r:embed="rId4">
            <a:alphaModFix/>
          </a:blip>
          <a:stretch>
            <a:fillRect/>
          </a:stretch>
        </p:blipFill>
        <p:spPr>
          <a:xfrm>
            <a:off x="823943" y="1103077"/>
            <a:ext cx="7496122" cy="390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idx="1" type="body"/>
          </p:nvPr>
        </p:nvSpPr>
        <p:spPr>
          <a:xfrm>
            <a:off x="862300" y="1290950"/>
            <a:ext cx="6102000" cy="2157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Balance between algorithmic and low-level optimizations</a:t>
            </a:r>
            <a:endParaRPr/>
          </a:p>
          <a:p>
            <a:pPr indent="-317500" lvl="0" marL="457200" rtl="0" algn="l">
              <a:lnSpc>
                <a:spcPct val="150000"/>
              </a:lnSpc>
              <a:spcBef>
                <a:spcPts val="0"/>
              </a:spcBef>
              <a:spcAft>
                <a:spcPts val="0"/>
              </a:spcAft>
              <a:buSzPts val="1400"/>
              <a:buChar char="●"/>
            </a:pPr>
            <a:r>
              <a:rPr lang="ru"/>
              <a:t>Importance of cross-platform testing</a:t>
            </a:r>
            <a:endParaRPr/>
          </a:p>
          <a:p>
            <a:pPr indent="-317500" lvl="0" marL="457200" rtl="0" algn="l">
              <a:lnSpc>
                <a:spcPct val="150000"/>
              </a:lnSpc>
              <a:spcBef>
                <a:spcPts val="0"/>
              </a:spcBef>
              <a:spcAft>
                <a:spcPts val="0"/>
              </a:spcAft>
              <a:buSzPts val="1400"/>
              <a:buChar char="●"/>
            </a:pPr>
            <a:r>
              <a:rPr lang="ru"/>
              <a:t>Value of modular design in optimization</a:t>
            </a:r>
            <a:endParaRPr/>
          </a:p>
          <a:p>
            <a:pPr indent="-317500" lvl="0" marL="457200" rtl="0" algn="l">
              <a:lnSpc>
                <a:spcPct val="150000"/>
              </a:lnSpc>
              <a:spcBef>
                <a:spcPts val="0"/>
              </a:spcBef>
              <a:spcAft>
                <a:spcPts val="0"/>
              </a:spcAft>
              <a:buSzPts val="1400"/>
              <a:buChar char="●"/>
            </a:pPr>
            <a:r>
              <a:rPr lang="ru"/>
              <a:t>Code readability in performance-critical sections</a:t>
            </a:r>
            <a:endParaRPr/>
          </a:p>
          <a:p>
            <a:pPr indent="-317500" lvl="0" marL="457200" rtl="0" algn="l">
              <a:lnSpc>
                <a:spcPct val="150000"/>
              </a:lnSpc>
              <a:spcBef>
                <a:spcPts val="0"/>
              </a:spcBef>
              <a:spcAft>
                <a:spcPts val="0"/>
              </a:spcAft>
              <a:buSzPts val="1400"/>
              <a:buChar char="●"/>
            </a:pPr>
            <a:r>
              <a:rPr lang="ru"/>
              <a:t>Continuous learning in optimization techniques</a:t>
            </a:r>
            <a:endParaRPr/>
          </a:p>
        </p:txBody>
      </p:sp>
      <p:sp>
        <p:nvSpPr>
          <p:cNvPr id="306" name="Google Shape;306;p50"/>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Lessons Learned</a:t>
            </a:r>
            <a:endParaRPr/>
          </a:p>
        </p:txBody>
      </p:sp>
      <p:sp>
        <p:nvSpPr>
          <p:cNvPr id="307" name="Google Shape;30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idx="1" type="body"/>
          </p:nvPr>
        </p:nvSpPr>
        <p:spPr>
          <a:xfrm>
            <a:off x="862300" y="1290950"/>
            <a:ext cx="6102000" cy="2157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Recap of main achievements</a:t>
            </a:r>
            <a:endParaRPr/>
          </a:p>
          <a:p>
            <a:pPr indent="-317500" lvl="0" marL="457200" rtl="0" algn="l">
              <a:lnSpc>
                <a:spcPct val="150000"/>
              </a:lnSpc>
              <a:spcBef>
                <a:spcPts val="0"/>
              </a:spcBef>
              <a:spcAft>
                <a:spcPts val="0"/>
              </a:spcAft>
              <a:buSzPts val="1400"/>
              <a:buChar char="●"/>
            </a:pPr>
            <a:r>
              <a:rPr lang="ru"/>
              <a:t>Potential future improvements</a:t>
            </a:r>
            <a:endParaRPr/>
          </a:p>
        </p:txBody>
      </p:sp>
      <p:sp>
        <p:nvSpPr>
          <p:cNvPr id="313" name="Google Shape;313;p51"/>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Conclusions</a:t>
            </a:r>
            <a:endParaRPr/>
          </a:p>
        </p:txBody>
      </p:sp>
      <p:sp>
        <p:nvSpPr>
          <p:cNvPr id="314" name="Google Shape;31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2"/>
          <p:cNvSpPr txBox="1"/>
          <p:nvPr>
            <p:ph type="ctrTitle"/>
          </p:nvPr>
        </p:nvSpPr>
        <p:spPr>
          <a:xfrm>
            <a:off x="3534975" y="1640825"/>
            <a:ext cx="5502300" cy="18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THANK YOU!</a:t>
            </a:r>
            <a:endParaRPr/>
          </a:p>
        </p:txBody>
      </p:sp>
      <p:sp>
        <p:nvSpPr>
          <p:cNvPr id="320" name="Google Shape;32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2674125" y="0"/>
            <a:ext cx="3659100" cy="3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Why?</a:t>
            </a:r>
            <a:endParaRPr/>
          </a:p>
        </p:txBody>
      </p:sp>
      <p:sp>
        <p:nvSpPr>
          <p:cNvPr id="326" name="Google Shape;32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
        <p:nvSpPr>
          <p:cNvPr id="327" name="Google Shape;327;p53"/>
          <p:cNvSpPr txBox="1"/>
          <p:nvPr/>
        </p:nvSpPr>
        <p:spPr>
          <a:xfrm>
            <a:off x="31050" y="457450"/>
            <a:ext cx="3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Before(39.650 s):</a:t>
            </a:r>
            <a:endParaRPr sz="1800">
              <a:solidFill>
                <a:schemeClr val="dk2"/>
              </a:solidFill>
              <a:latin typeface="Montserrat"/>
              <a:ea typeface="Montserrat"/>
              <a:cs typeface="Montserrat"/>
              <a:sym typeface="Montserrat"/>
            </a:endParaRPr>
          </a:p>
        </p:txBody>
      </p:sp>
      <p:pic>
        <p:nvPicPr>
          <p:cNvPr id="328" name="Google Shape;328;p53"/>
          <p:cNvPicPr preferRelativeResize="0"/>
          <p:nvPr/>
        </p:nvPicPr>
        <p:blipFill>
          <a:blip r:embed="rId3">
            <a:alphaModFix/>
          </a:blip>
          <a:stretch>
            <a:fillRect/>
          </a:stretch>
        </p:blipFill>
        <p:spPr>
          <a:xfrm>
            <a:off x="2068603" y="457450"/>
            <a:ext cx="1981497" cy="3084549"/>
          </a:xfrm>
          <a:prstGeom prst="rect">
            <a:avLst/>
          </a:prstGeom>
          <a:noFill/>
          <a:ln>
            <a:noFill/>
          </a:ln>
        </p:spPr>
      </p:pic>
      <p:sp>
        <p:nvSpPr>
          <p:cNvPr id="329" name="Google Shape;329;p53"/>
          <p:cNvSpPr txBox="1"/>
          <p:nvPr/>
        </p:nvSpPr>
        <p:spPr>
          <a:xfrm>
            <a:off x="5174150" y="457450"/>
            <a:ext cx="3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After(8.771 s)</a:t>
            </a:r>
            <a:r>
              <a:rPr lang="ru"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p:txBody>
      </p:sp>
      <p:grpSp>
        <p:nvGrpSpPr>
          <p:cNvPr id="330" name="Google Shape;330;p53"/>
          <p:cNvGrpSpPr/>
          <p:nvPr/>
        </p:nvGrpSpPr>
        <p:grpSpPr>
          <a:xfrm>
            <a:off x="7006534" y="457451"/>
            <a:ext cx="2137457" cy="4693853"/>
            <a:chOff x="5386025" y="96461"/>
            <a:chExt cx="2467625" cy="5054763"/>
          </a:xfrm>
        </p:grpSpPr>
        <p:pic>
          <p:nvPicPr>
            <p:cNvPr id="331" name="Google Shape;331;p53"/>
            <p:cNvPicPr preferRelativeResize="0"/>
            <p:nvPr/>
          </p:nvPicPr>
          <p:blipFill>
            <a:blip r:embed="rId4">
              <a:alphaModFix/>
            </a:blip>
            <a:stretch>
              <a:fillRect/>
            </a:stretch>
          </p:blipFill>
          <p:spPr>
            <a:xfrm>
              <a:off x="5386025" y="2571750"/>
              <a:ext cx="2467625" cy="2579474"/>
            </a:xfrm>
            <a:prstGeom prst="rect">
              <a:avLst/>
            </a:prstGeom>
            <a:noFill/>
            <a:ln>
              <a:noFill/>
            </a:ln>
          </p:spPr>
        </p:pic>
        <p:pic>
          <p:nvPicPr>
            <p:cNvPr id="332" name="Google Shape;332;p53"/>
            <p:cNvPicPr preferRelativeResize="0"/>
            <p:nvPr/>
          </p:nvPicPr>
          <p:blipFill>
            <a:blip r:embed="rId5">
              <a:alphaModFix/>
            </a:blip>
            <a:stretch>
              <a:fillRect/>
            </a:stretch>
          </p:blipFill>
          <p:spPr>
            <a:xfrm>
              <a:off x="5386025" y="96461"/>
              <a:ext cx="2467625" cy="2472264"/>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938500" y="445025"/>
            <a:ext cx="738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Background and Problem Statement</a:t>
            </a:r>
            <a:endParaRPr/>
          </a:p>
          <a:p>
            <a:pPr indent="0" lvl="0" marL="0" rtl="0" algn="l">
              <a:spcBef>
                <a:spcPts val="0"/>
              </a:spcBef>
              <a:spcAft>
                <a:spcPts val="0"/>
              </a:spcAft>
              <a:buNone/>
            </a:pPr>
            <a:r>
              <a:t/>
            </a:r>
            <a:endParaRPr/>
          </a:p>
        </p:txBody>
      </p:sp>
      <p:sp>
        <p:nvSpPr>
          <p:cNvPr id="202" name="Google Shape;202;p37"/>
          <p:cNvSpPr txBox="1"/>
          <p:nvPr>
            <p:ph idx="1" type="body"/>
          </p:nvPr>
        </p:nvSpPr>
        <p:spPr>
          <a:xfrm>
            <a:off x="318425" y="1073375"/>
            <a:ext cx="49464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The increasing complexity of string matching in computational biology, cybersecurity, and text processing highlights the necessity for more efficient algorithms adept at managing mismatches effectively. </a:t>
            </a:r>
            <a:endParaRPr/>
          </a:p>
          <a:p>
            <a:pPr indent="0" lvl="0" marL="0" rtl="0" algn="l">
              <a:spcBef>
                <a:spcPts val="1600"/>
              </a:spcBef>
              <a:spcAft>
                <a:spcPts val="0"/>
              </a:spcAft>
              <a:buNone/>
            </a:pPr>
            <a:r>
              <a:rPr lang="ru"/>
              <a:t>K-mismatch search is still available problem in these directions.</a:t>
            </a:r>
            <a:endParaRPr/>
          </a:p>
          <a:p>
            <a:pPr indent="0" lvl="0" marL="0" rtl="0" algn="l">
              <a:spcBef>
                <a:spcPts val="1600"/>
              </a:spcBef>
              <a:spcAft>
                <a:spcPts val="0"/>
              </a:spcAft>
              <a:buNone/>
            </a:pPr>
            <a:r>
              <a:rPr lang="ru"/>
              <a:t>The main challenge of the problem is to reach high search speed with less computer power requirements.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03" name="Google Shape;20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04" name="Google Shape;204;p37"/>
          <p:cNvPicPr preferRelativeResize="0"/>
          <p:nvPr/>
        </p:nvPicPr>
        <p:blipFill rotWithShape="1">
          <a:blip r:embed="rId3">
            <a:alphaModFix/>
          </a:blip>
          <a:srcRect b="5114" l="5233" r="12866" t="0"/>
          <a:stretch/>
        </p:blipFill>
        <p:spPr>
          <a:xfrm>
            <a:off x="5264825" y="1459363"/>
            <a:ext cx="3840649" cy="2224771"/>
          </a:xfrm>
          <a:prstGeom prst="rect">
            <a:avLst/>
          </a:prstGeom>
          <a:noFill/>
          <a:ln>
            <a:noFill/>
          </a:ln>
          <a:effectLst>
            <a:reflection blurRad="0" dir="5400000" dist="38100" endA="0" endPos="30000" fadeDir="5400012" kx="0" rotWithShape="0" algn="bl" stA="7000"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8"/>
          <p:cNvPicPr preferRelativeResize="0"/>
          <p:nvPr/>
        </p:nvPicPr>
        <p:blipFill>
          <a:blip r:embed="rId3">
            <a:alphaModFix/>
          </a:blip>
          <a:stretch>
            <a:fillRect/>
          </a:stretch>
        </p:blipFill>
        <p:spPr>
          <a:xfrm>
            <a:off x="4295276" y="1020550"/>
            <a:ext cx="4657800" cy="1215600"/>
          </a:xfrm>
          <a:prstGeom prst="rect">
            <a:avLst/>
          </a:prstGeom>
          <a:noFill/>
          <a:ln>
            <a:noFill/>
          </a:ln>
          <a:effectLst>
            <a:reflection blurRad="0" dir="5400000" dist="38100" endA="0" endPos="30000" fadeDir="5400012" kx="0" rotWithShape="0" algn="bl" stA="10000" stPos="0" sy="-100000" ky="0"/>
          </a:effectLst>
        </p:spPr>
      </p:pic>
      <p:sp>
        <p:nvSpPr>
          <p:cNvPr id="210" name="Google Shape;210;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K-Mismatch problem</a:t>
            </a:r>
            <a:endParaRPr/>
          </a:p>
          <a:p>
            <a:pPr indent="0" lvl="0" marL="0" rtl="0" algn="l">
              <a:spcBef>
                <a:spcPts val="0"/>
              </a:spcBef>
              <a:spcAft>
                <a:spcPts val="0"/>
              </a:spcAft>
              <a:buNone/>
            </a:pPr>
            <a:r>
              <a:t/>
            </a:r>
            <a:endParaRPr/>
          </a:p>
        </p:txBody>
      </p:sp>
      <p:sp>
        <p:nvSpPr>
          <p:cNvPr id="211" name="Google Shape;211;p38"/>
          <p:cNvSpPr txBox="1"/>
          <p:nvPr>
            <p:ph idx="1" type="body"/>
          </p:nvPr>
        </p:nvSpPr>
        <p:spPr>
          <a:xfrm>
            <a:off x="513100" y="1367850"/>
            <a:ext cx="54801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900"/>
              <a:t>Input:</a:t>
            </a:r>
            <a:endParaRPr b="1" sz="1900"/>
          </a:p>
          <a:p>
            <a:pPr indent="0" lvl="0" marL="0" rtl="0" algn="l">
              <a:spcBef>
                <a:spcPts val="0"/>
              </a:spcBef>
              <a:spcAft>
                <a:spcPts val="0"/>
              </a:spcAft>
              <a:buNone/>
            </a:pPr>
            <a:r>
              <a:rPr lang="ru" sz="1900"/>
              <a:t>A text string </a:t>
            </a:r>
            <a:r>
              <a:rPr b="1" lang="ru" sz="1900"/>
              <a:t>T</a:t>
            </a:r>
            <a:r>
              <a:rPr lang="ru" sz="1900"/>
              <a:t> of length n.</a:t>
            </a:r>
            <a:endParaRPr sz="1900"/>
          </a:p>
          <a:p>
            <a:pPr indent="0" lvl="0" marL="0" rtl="0" algn="l">
              <a:spcBef>
                <a:spcPts val="0"/>
              </a:spcBef>
              <a:spcAft>
                <a:spcPts val="0"/>
              </a:spcAft>
              <a:buNone/>
            </a:pPr>
            <a:r>
              <a:rPr lang="ru" sz="1900"/>
              <a:t>A pattern string </a:t>
            </a:r>
            <a:r>
              <a:rPr b="1" lang="ru" sz="1900"/>
              <a:t>P</a:t>
            </a:r>
            <a:r>
              <a:rPr lang="ru" sz="1900"/>
              <a:t>.</a:t>
            </a:r>
            <a:endParaRPr sz="1900"/>
          </a:p>
          <a:p>
            <a:pPr indent="0" lvl="0" marL="0" rtl="0" algn="l">
              <a:spcBef>
                <a:spcPts val="0"/>
              </a:spcBef>
              <a:spcAft>
                <a:spcPts val="0"/>
              </a:spcAft>
              <a:buNone/>
            </a:pPr>
            <a:r>
              <a:rPr lang="ru" sz="1900"/>
              <a:t>An integer </a:t>
            </a:r>
            <a:r>
              <a:rPr b="1" lang="ru" sz="1900"/>
              <a:t>k</a:t>
            </a:r>
            <a:r>
              <a:rPr lang="ru" sz="1900"/>
              <a:t> - maximum number of allowed mismatches.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ru" sz="1900"/>
              <a:t>Output: </a:t>
            </a:r>
            <a:endParaRPr b="1" sz="1900"/>
          </a:p>
          <a:p>
            <a:pPr indent="0" lvl="0" marL="0" rtl="0" algn="l">
              <a:spcBef>
                <a:spcPts val="0"/>
              </a:spcBef>
              <a:spcAft>
                <a:spcPts val="0"/>
              </a:spcAft>
              <a:buNone/>
            </a:pPr>
            <a:r>
              <a:rPr lang="ru" sz="1900"/>
              <a:t>A list of all positions in the text </a:t>
            </a:r>
            <a:r>
              <a:rPr b="1" lang="ru" sz="1900"/>
              <a:t>T</a:t>
            </a:r>
            <a:r>
              <a:rPr lang="ru" sz="1900"/>
              <a:t> where the pattern </a:t>
            </a:r>
            <a:r>
              <a:rPr b="1" lang="ru" sz="1900"/>
              <a:t>P</a:t>
            </a:r>
            <a:r>
              <a:rPr lang="ru" sz="1900"/>
              <a:t> occurs</a:t>
            </a:r>
            <a:r>
              <a:rPr lang="ru" sz="1900"/>
              <a:t> with at most </a:t>
            </a:r>
            <a:r>
              <a:rPr b="1" lang="ru" sz="1900"/>
              <a:t>k</a:t>
            </a:r>
            <a:r>
              <a:rPr lang="ru" sz="1900"/>
              <a:t> mismatches</a:t>
            </a:r>
            <a:r>
              <a:rPr lang="ru" sz="1900"/>
              <a: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12" name="Google Shape;21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idx="1" type="body"/>
          </p:nvPr>
        </p:nvSpPr>
        <p:spPr>
          <a:xfrm>
            <a:off x="862300" y="1290950"/>
            <a:ext cx="6736500" cy="3129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Implement K-Mismatch algorithm with performance improvements</a:t>
            </a:r>
            <a:endParaRPr/>
          </a:p>
          <a:p>
            <a:pPr indent="-317500" lvl="0" marL="457200" rtl="0" algn="l">
              <a:lnSpc>
                <a:spcPct val="150000"/>
              </a:lnSpc>
              <a:spcBef>
                <a:spcPts val="0"/>
              </a:spcBef>
              <a:spcAft>
                <a:spcPts val="0"/>
              </a:spcAft>
              <a:buSzPts val="1400"/>
              <a:buChar char="●"/>
            </a:pPr>
            <a:r>
              <a:rPr lang="ru"/>
              <a:t>Utilize advanced C++ features for enhanced efficiency and maintainability</a:t>
            </a:r>
            <a:endParaRPr/>
          </a:p>
          <a:p>
            <a:pPr indent="-317500" lvl="0" marL="457200" rtl="0" algn="l">
              <a:lnSpc>
                <a:spcPct val="150000"/>
              </a:lnSpc>
              <a:spcBef>
                <a:spcPts val="0"/>
              </a:spcBef>
              <a:spcAft>
                <a:spcPts val="0"/>
              </a:spcAft>
              <a:buSzPts val="1400"/>
              <a:buChar char="●"/>
            </a:pPr>
            <a:r>
              <a:rPr lang="ru"/>
              <a:t>Develop a system suitable for integration into larger software systems</a:t>
            </a:r>
            <a:endParaRPr/>
          </a:p>
          <a:p>
            <a:pPr indent="-317500" lvl="0" marL="457200" rtl="0" algn="l">
              <a:lnSpc>
                <a:spcPct val="150000"/>
              </a:lnSpc>
              <a:spcBef>
                <a:spcPts val="0"/>
              </a:spcBef>
              <a:spcAft>
                <a:spcPts val="0"/>
              </a:spcAft>
              <a:buSzPts val="1400"/>
              <a:buChar char="●"/>
            </a:pPr>
            <a:r>
              <a:rPr lang="ru"/>
              <a:t>Create a standalone tool for various applications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8" name="Google Shape;218;p39"/>
          <p:cNvSpPr txBox="1"/>
          <p:nvPr>
            <p:ph type="title"/>
          </p:nvPr>
        </p:nvSpPr>
        <p:spPr>
          <a:xfrm>
            <a:off x="938500" y="445025"/>
            <a:ext cx="5374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System Requirements</a:t>
            </a:r>
            <a:endParaRPr/>
          </a:p>
        </p:txBody>
      </p:sp>
      <p:sp>
        <p:nvSpPr>
          <p:cNvPr id="219" name="Google Shape;21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idx="1" type="body"/>
          </p:nvPr>
        </p:nvSpPr>
        <p:spPr>
          <a:xfrm>
            <a:off x="862300" y="1290950"/>
            <a:ext cx="6736500" cy="3129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Core Algorithm</a:t>
            </a:r>
            <a:r>
              <a:rPr lang="ru"/>
              <a:t> module</a:t>
            </a:r>
            <a:endParaRPr/>
          </a:p>
          <a:p>
            <a:pPr indent="-317500" lvl="0" marL="457200" rtl="0" algn="l">
              <a:lnSpc>
                <a:spcPct val="150000"/>
              </a:lnSpc>
              <a:spcBef>
                <a:spcPts val="0"/>
              </a:spcBef>
              <a:spcAft>
                <a:spcPts val="0"/>
              </a:spcAft>
              <a:buSzPts val="1400"/>
              <a:buChar char="●"/>
            </a:pPr>
            <a:r>
              <a:rPr lang="ru"/>
              <a:t>Input/Output package</a:t>
            </a:r>
            <a:endParaRPr/>
          </a:p>
          <a:p>
            <a:pPr indent="-317500" lvl="0" marL="457200" rtl="0" algn="l">
              <a:lnSpc>
                <a:spcPct val="150000"/>
              </a:lnSpc>
              <a:spcBef>
                <a:spcPts val="0"/>
              </a:spcBef>
              <a:spcAft>
                <a:spcPts val="0"/>
              </a:spcAft>
              <a:buSzPts val="1400"/>
              <a:buChar char="●"/>
            </a:pPr>
            <a:r>
              <a:rPr lang="ru"/>
              <a:t>Build and Configuration package</a:t>
            </a:r>
            <a:endParaRPr/>
          </a:p>
          <a:p>
            <a:pPr indent="-317500" lvl="0" marL="457200" rtl="0" algn="l">
              <a:lnSpc>
                <a:spcPct val="150000"/>
              </a:lnSpc>
              <a:spcBef>
                <a:spcPts val="0"/>
              </a:spcBef>
              <a:spcAft>
                <a:spcPts val="0"/>
              </a:spcAft>
              <a:buSzPts val="1400"/>
              <a:buChar char="●"/>
            </a:pPr>
            <a:r>
              <a:rPr lang="ru"/>
              <a:t>Testing package</a:t>
            </a:r>
            <a:endParaRPr/>
          </a:p>
        </p:txBody>
      </p:sp>
      <p:sp>
        <p:nvSpPr>
          <p:cNvPr id="225" name="Google Shape;225;p40"/>
          <p:cNvSpPr txBox="1"/>
          <p:nvPr>
            <p:ph type="title"/>
          </p:nvPr>
        </p:nvSpPr>
        <p:spPr>
          <a:xfrm>
            <a:off x="938500" y="445025"/>
            <a:ext cx="5374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Solution Overview</a:t>
            </a:r>
            <a:endParaRPr/>
          </a:p>
        </p:txBody>
      </p:sp>
      <p:sp>
        <p:nvSpPr>
          <p:cNvPr id="226" name="Google Shape;22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27" name="Google Shape;227;p40"/>
          <p:cNvPicPr preferRelativeResize="0"/>
          <p:nvPr/>
        </p:nvPicPr>
        <p:blipFill>
          <a:blip r:embed="rId3">
            <a:alphaModFix/>
          </a:blip>
          <a:stretch>
            <a:fillRect/>
          </a:stretch>
        </p:blipFill>
        <p:spPr>
          <a:xfrm>
            <a:off x="5020600" y="1208050"/>
            <a:ext cx="3751276" cy="229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idx="1" type="body"/>
          </p:nvPr>
        </p:nvSpPr>
        <p:spPr>
          <a:xfrm>
            <a:off x="862300" y="1290950"/>
            <a:ext cx="5881800" cy="2665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Development Environment: VS Code with g++14 compiler</a:t>
            </a:r>
            <a:endParaRPr/>
          </a:p>
          <a:p>
            <a:pPr indent="-317500" lvl="0" marL="457200" rtl="0" algn="l">
              <a:lnSpc>
                <a:spcPct val="150000"/>
              </a:lnSpc>
              <a:spcBef>
                <a:spcPts val="0"/>
              </a:spcBef>
              <a:spcAft>
                <a:spcPts val="0"/>
              </a:spcAft>
              <a:buSzPts val="1400"/>
              <a:buChar char="●"/>
            </a:pPr>
            <a:r>
              <a:rPr lang="ru"/>
              <a:t>Version Control: Git and GitHub</a:t>
            </a:r>
            <a:endParaRPr/>
          </a:p>
          <a:p>
            <a:pPr indent="-317500" lvl="0" marL="457200" rtl="0" algn="l">
              <a:lnSpc>
                <a:spcPct val="150000"/>
              </a:lnSpc>
              <a:spcBef>
                <a:spcPts val="0"/>
              </a:spcBef>
              <a:spcAft>
                <a:spcPts val="0"/>
              </a:spcAft>
              <a:buSzPts val="1400"/>
              <a:buChar char="●"/>
            </a:pPr>
            <a:r>
              <a:rPr lang="ru"/>
              <a:t>Build System: CMake for cross-platform configuration</a:t>
            </a:r>
            <a:endParaRPr/>
          </a:p>
          <a:p>
            <a:pPr indent="-317500" lvl="0" marL="457200" rtl="0" algn="l">
              <a:lnSpc>
                <a:spcPct val="150000"/>
              </a:lnSpc>
              <a:spcBef>
                <a:spcPts val="0"/>
              </a:spcBef>
              <a:spcAft>
                <a:spcPts val="0"/>
              </a:spcAft>
              <a:buSzPts val="1400"/>
              <a:buChar char="●"/>
            </a:pPr>
            <a:r>
              <a:rPr lang="ru"/>
              <a:t>C++17 features for optimization</a:t>
            </a:r>
            <a:endParaRPr/>
          </a:p>
        </p:txBody>
      </p:sp>
      <p:sp>
        <p:nvSpPr>
          <p:cNvPr id="233" name="Google Shape;233;p41"/>
          <p:cNvSpPr txBox="1"/>
          <p:nvPr>
            <p:ph type="title"/>
          </p:nvPr>
        </p:nvSpPr>
        <p:spPr>
          <a:xfrm>
            <a:off x="938500" y="445025"/>
            <a:ext cx="5374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Technologies and Tools</a:t>
            </a:r>
            <a:endParaRPr/>
          </a:p>
        </p:txBody>
      </p:sp>
      <p:sp>
        <p:nvSpPr>
          <p:cNvPr id="234" name="Google Shape;23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35" name="Google Shape;235;p41"/>
          <p:cNvPicPr preferRelativeResize="0"/>
          <p:nvPr/>
        </p:nvPicPr>
        <p:blipFill>
          <a:blip r:embed="rId3">
            <a:alphaModFix/>
          </a:blip>
          <a:stretch>
            <a:fillRect/>
          </a:stretch>
        </p:blipFill>
        <p:spPr>
          <a:xfrm>
            <a:off x="7211050" y="198275"/>
            <a:ext cx="1188150" cy="1188150"/>
          </a:xfrm>
          <a:prstGeom prst="rect">
            <a:avLst/>
          </a:prstGeom>
          <a:noFill/>
          <a:ln>
            <a:noFill/>
          </a:ln>
        </p:spPr>
      </p:pic>
      <p:pic>
        <p:nvPicPr>
          <p:cNvPr id="236" name="Google Shape;236;p41"/>
          <p:cNvPicPr preferRelativeResize="0"/>
          <p:nvPr/>
        </p:nvPicPr>
        <p:blipFill>
          <a:blip r:embed="rId4">
            <a:alphaModFix/>
          </a:blip>
          <a:stretch>
            <a:fillRect/>
          </a:stretch>
        </p:blipFill>
        <p:spPr>
          <a:xfrm>
            <a:off x="7211050" y="1622150"/>
            <a:ext cx="1188150" cy="1188150"/>
          </a:xfrm>
          <a:prstGeom prst="rect">
            <a:avLst/>
          </a:prstGeom>
          <a:noFill/>
          <a:ln>
            <a:noFill/>
          </a:ln>
        </p:spPr>
      </p:pic>
      <p:pic>
        <p:nvPicPr>
          <p:cNvPr id="237" name="Google Shape;237;p41"/>
          <p:cNvPicPr preferRelativeResize="0"/>
          <p:nvPr/>
        </p:nvPicPr>
        <p:blipFill>
          <a:blip r:embed="rId5">
            <a:alphaModFix/>
          </a:blip>
          <a:stretch>
            <a:fillRect/>
          </a:stretch>
        </p:blipFill>
        <p:spPr>
          <a:xfrm>
            <a:off x="2239400" y="3244150"/>
            <a:ext cx="3127588" cy="881950"/>
          </a:xfrm>
          <a:prstGeom prst="rect">
            <a:avLst/>
          </a:prstGeom>
          <a:noFill/>
          <a:ln>
            <a:noFill/>
          </a:ln>
        </p:spPr>
      </p:pic>
      <p:pic>
        <p:nvPicPr>
          <p:cNvPr id="238" name="Google Shape;238;p41"/>
          <p:cNvPicPr preferRelativeResize="0"/>
          <p:nvPr/>
        </p:nvPicPr>
        <p:blipFill>
          <a:blip r:embed="rId6">
            <a:alphaModFix/>
          </a:blip>
          <a:stretch>
            <a:fillRect/>
          </a:stretch>
        </p:blipFill>
        <p:spPr>
          <a:xfrm>
            <a:off x="7276682" y="3091050"/>
            <a:ext cx="1056891" cy="1188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idx="1" type="body"/>
          </p:nvPr>
        </p:nvSpPr>
        <p:spPr>
          <a:xfrm>
            <a:off x="862300" y="1290950"/>
            <a:ext cx="4287000" cy="2172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Cache-Based Optimization</a:t>
            </a:r>
            <a:endParaRPr/>
          </a:p>
          <a:p>
            <a:pPr indent="-317500" lvl="0" marL="457200" rtl="0" algn="l">
              <a:lnSpc>
                <a:spcPct val="150000"/>
              </a:lnSpc>
              <a:spcBef>
                <a:spcPts val="0"/>
              </a:spcBef>
              <a:spcAft>
                <a:spcPts val="0"/>
              </a:spcAft>
              <a:buSzPts val="1400"/>
              <a:buChar char="●"/>
            </a:pPr>
            <a:r>
              <a:rPr lang="ru"/>
              <a:t>Parallel Processing Overhead</a:t>
            </a:r>
            <a:endParaRPr/>
          </a:p>
          <a:p>
            <a:pPr indent="-317500" lvl="0" marL="457200" rtl="0" algn="l">
              <a:lnSpc>
                <a:spcPct val="150000"/>
              </a:lnSpc>
              <a:spcBef>
                <a:spcPts val="0"/>
              </a:spcBef>
              <a:spcAft>
                <a:spcPts val="0"/>
              </a:spcAft>
              <a:buSzPts val="1400"/>
              <a:buChar char="●"/>
            </a:pPr>
            <a:r>
              <a:rPr lang="ru"/>
              <a:t>Cross-Platform Compatibility</a:t>
            </a:r>
            <a:endParaRPr/>
          </a:p>
          <a:p>
            <a:pPr indent="-317500" lvl="0" marL="457200" rtl="0" algn="l">
              <a:lnSpc>
                <a:spcPct val="150000"/>
              </a:lnSpc>
              <a:spcBef>
                <a:spcPts val="0"/>
              </a:spcBef>
              <a:spcAft>
                <a:spcPts val="0"/>
              </a:spcAft>
              <a:buSzPts val="1400"/>
              <a:buChar char="●"/>
            </a:pPr>
            <a:r>
              <a:rPr lang="ru"/>
              <a:t>MCS Generation Efficiency</a:t>
            </a:r>
            <a:endParaRPr/>
          </a:p>
          <a:p>
            <a:pPr indent="-317500" lvl="0" marL="457200" rtl="0" algn="l">
              <a:lnSpc>
                <a:spcPct val="150000"/>
              </a:lnSpc>
              <a:spcBef>
                <a:spcPts val="0"/>
              </a:spcBef>
              <a:spcAft>
                <a:spcPts val="0"/>
              </a:spcAft>
              <a:buSzPts val="1400"/>
              <a:buChar char="●"/>
            </a:pPr>
            <a:r>
              <a:rPr lang="ru"/>
              <a:t>Huge Sequential Texts Processing</a:t>
            </a:r>
            <a:endParaRPr/>
          </a:p>
        </p:txBody>
      </p:sp>
      <p:sp>
        <p:nvSpPr>
          <p:cNvPr id="244" name="Google Shape;244;p42"/>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Challenges</a:t>
            </a:r>
            <a:endParaRPr/>
          </a:p>
        </p:txBody>
      </p:sp>
      <p:sp>
        <p:nvSpPr>
          <p:cNvPr id="245" name="Google Shape;24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idx="1" type="body"/>
          </p:nvPr>
        </p:nvSpPr>
        <p:spPr>
          <a:xfrm>
            <a:off x="862300" y="1290950"/>
            <a:ext cx="6102000" cy="148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ru"/>
              <a:t>14x speedup in index generation</a:t>
            </a:r>
            <a:endParaRPr b="1"/>
          </a:p>
          <a:p>
            <a:pPr indent="-317500" lvl="0" marL="457200" rtl="0" algn="l">
              <a:lnSpc>
                <a:spcPct val="150000"/>
              </a:lnSpc>
              <a:spcBef>
                <a:spcPts val="0"/>
              </a:spcBef>
              <a:spcAft>
                <a:spcPts val="0"/>
              </a:spcAft>
              <a:buSzPts val="1400"/>
              <a:buChar char="●"/>
            </a:pPr>
            <a:r>
              <a:rPr lang="ru"/>
              <a:t>750,000x speedup in MCS combinations creation</a:t>
            </a:r>
            <a:endParaRPr/>
          </a:p>
          <a:p>
            <a:pPr indent="-317500" lvl="0" marL="457200" rtl="0" algn="l">
              <a:lnSpc>
                <a:spcPct val="150000"/>
              </a:lnSpc>
              <a:spcBef>
                <a:spcPts val="0"/>
              </a:spcBef>
              <a:spcAft>
                <a:spcPts val="0"/>
              </a:spcAft>
              <a:buSzPts val="1400"/>
              <a:buChar char="●"/>
            </a:pPr>
            <a:r>
              <a:rPr lang="ru"/>
              <a:t>Real time search as close as possible to theoretical predicted improvement naive algorithm</a:t>
            </a:r>
            <a:endParaRPr/>
          </a:p>
        </p:txBody>
      </p:sp>
      <p:sp>
        <p:nvSpPr>
          <p:cNvPr id="251" name="Google Shape;251;p43"/>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Project Metrics and Achievements</a:t>
            </a:r>
            <a:endParaRPr/>
          </a:p>
        </p:txBody>
      </p:sp>
      <p:sp>
        <p:nvSpPr>
          <p:cNvPr id="252" name="Google Shape;25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53" name="Google Shape;253;p43"/>
          <p:cNvPicPr preferRelativeResize="0"/>
          <p:nvPr/>
        </p:nvPicPr>
        <p:blipFill>
          <a:blip r:embed="rId3">
            <a:alphaModFix/>
          </a:blip>
          <a:stretch>
            <a:fillRect/>
          </a:stretch>
        </p:blipFill>
        <p:spPr>
          <a:xfrm>
            <a:off x="938500" y="2856100"/>
            <a:ext cx="5393700" cy="144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idx="1" type="body"/>
          </p:nvPr>
        </p:nvSpPr>
        <p:spPr>
          <a:xfrm>
            <a:off x="862300" y="1290950"/>
            <a:ext cx="6102000" cy="148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ru"/>
              <a:t>14x speedup in index generation</a:t>
            </a:r>
            <a:endParaRPr/>
          </a:p>
          <a:p>
            <a:pPr indent="-317500" lvl="0" marL="457200" rtl="0" algn="l">
              <a:lnSpc>
                <a:spcPct val="150000"/>
              </a:lnSpc>
              <a:spcBef>
                <a:spcPts val="0"/>
              </a:spcBef>
              <a:spcAft>
                <a:spcPts val="0"/>
              </a:spcAft>
              <a:buSzPts val="1400"/>
              <a:buChar char="●"/>
            </a:pPr>
            <a:r>
              <a:rPr b="1" lang="ru"/>
              <a:t>750,000x speedup in MCS combinations creation</a:t>
            </a:r>
            <a:endParaRPr b="1"/>
          </a:p>
          <a:p>
            <a:pPr indent="-317500" lvl="0" marL="457200" rtl="0" algn="l">
              <a:lnSpc>
                <a:spcPct val="150000"/>
              </a:lnSpc>
              <a:spcBef>
                <a:spcPts val="0"/>
              </a:spcBef>
              <a:spcAft>
                <a:spcPts val="0"/>
              </a:spcAft>
              <a:buSzPts val="1400"/>
              <a:buChar char="●"/>
            </a:pPr>
            <a:r>
              <a:rPr lang="ru"/>
              <a:t>Real time search as close as possible to theoretical predicted improvement naive algorithm</a:t>
            </a:r>
            <a:endParaRPr/>
          </a:p>
        </p:txBody>
      </p:sp>
      <p:sp>
        <p:nvSpPr>
          <p:cNvPr id="259" name="Google Shape;259;p44"/>
          <p:cNvSpPr txBox="1"/>
          <p:nvPr>
            <p:ph type="title"/>
          </p:nvPr>
        </p:nvSpPr>
        <p:spPr>
          <a:xfrm>
            <a:off x="938500" y="445025"/>
            <a:ext cx="591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2"/>
                </a:solidFill>
              </a:rPr>
              <a:t>Project Metrics and Achievements</a:t>
            </a:r>
            <a:endParaRPr/>
          </a:p>
        </p:txBody>
      </p:sp>
      <p:sp>
        <p:nvSpPr>
          <p:cNvPr id="260" name="Google Shape;2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ru"/>
              <a:t>‹#›</a:t>
            </a:fld>
            <a:endParaRPr/>
          </a:p>
        </p:txBody>
      </p:sp>
      <p:pic>
        <p:nvPicPr>
          <p:cNvPr id="261" name="Google Shape;261;p44"/>
          <p:cNvPicPr preferRelativeResize="0"/>
          <p:nvPr/>
        </p:nvPicPr>
        <p:blipFill>
          <a:blip r:embed="rId3">
            <a:alphaModFix/>
          </a:blip>
          <a:stretch>
            <a:fillRect/>
          </a:stretch>
        </p:blipFill>
        <p:spPr>
          <a:xfrm>
            <a:off x="938500" y="2856100"/>
            <a:ext cx="5734050" cy="11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